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67" r:id="rId6"/>
    <p:sldId id="268" r:id="rId7"/>
    <p:sldId id="266" r:id="rId8"/>
    <p:sldId id="257" r:id="rId9"/>
    <p:sldId id="258" r:id="rId10"/>
    <p:sldId id="259" r:id="rId11"/>
    <p:sldId id="260" r:id="rId12"/>
    <p:sldId id="261" r:id="rId13"/>
    <p:sldId id="262" r:id="rId14"/>
    <p:sldId id="269" r:id="rId15"/>
    <p:sldId id="270" r:id="rId16"/>
    <p:sldId id="271" r:id="rId17"/>
    <p:sldId id="272" r:id="rId18"/>
    <p:sldId id="273" r:id="rId19"/>
    <p:sldId id="274" r:id="rId20"/>
    <p:sldId id="275" r:id="rId21"/>
    <p:sldId id="278" r:id="rId22"/>
    <p:sldId id="276" r:id="rId23"/>
    <p:sldId id="277"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01-Apr-21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01-Apr-21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01-Apr-21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01-Apr-21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01-Apr-21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01-Apr-21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01-Apr-21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01-Apr-21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01-Apr-21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01-Apr-21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01-Apr-21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01-Apr-21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Lipid Metabolism</a:t>
            </a:r>
            <a:endParaRPr lang="en-IN" dirty="0"/>
          </a:p>
        </p:txBody>
      </p:sp>
      <p:sp>
        <p:nvSpPr>
          <p:cNvPr id="3" name="Subtitle 2"/>
          <p:cNvSpPr>
            <a:spLocks noGrp="1"/>
          </p:cNvSpPr>
          <p:nvPr>
            <p:ph type="subTitle" idx="1"/>
          </p:nvPr>
        </p:nvSpPr>
        <p:spPr/>
        <p:txBody>
          <a:bodyPr/>
          <a:lstStyle/>
          <a:p>
            <a:r>
              <a:rPr lang="en-IN" dirty="0" smtClean="0">
                <a:solidFill>
                  <a:srgbClr val="FF0000"/>
                </a:solidFill>
              </a:rPr>
              <a:t>Dr Nikunj Bhatt</a:t>
            </a:r>
            <a:endParaRPr lang="en-IN" dirty="0">
              <a:solidFill>
                <a:srgbClr val="FF0000"/>
              </a:solidFill>
            </a:endParaRPr>
          </a:p>
        </p:txBody>
      </p:sp>
    </p:spTree>
    <p:extLst>
      <p:ext uri="{BB962C8B-B14F-4D97-AF65-F5344CB8AC3E}">
        <p14:creationId xmlns:p14="http://schemas.microsoft.com/office/powerpoint/2010/main" xmlns="" val="1412516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Very-low-density lipoproteins (VLDLs)</a:t>
            </a:r>
            <a:endParaRPr lang="en-IN" dirty="0"/>
          </a:p>
        </p:txBody>
      </p:sp>
      <p:sp>
        <p:nvSpPr>
          <p:cNvPr id="3" name="Content Placeholder 2"/>
          <p:cNvSpPr>
            <a:spLocks noGrp="1"/>
          </p:cNvSpPr>
          <p:nvPr>
            <p:ph idx="1"/>
          </p:nvPr>
        </p:nvSpPr>
        <p:spPr/>
        <p:txBody>
          <a:bodyPr/>
          <a:lstStyle/>
          <a:p>
            <a:pPr algn="just"/>
            <a:r>
              <a:rPr lang="en-US" dirty="0"/>
              <a:t>form in </a:t>
            </a:r>
            <a:r>
              <a:rPr lang="en-US" dirty="0" smtClean="0"/>
              <a:t>hepatocytes</a:t>
            </a:r>
            <a:r>
              <a:rPr lang="en-US" dirty="0"/>
              <a:t>, contain mainly </a:t>
            </a:r>
            <a:r>
              <a:rPr lang="en-US" i="1" dirty="0"/>
              <a:t>endogenous </a:t>
            </a:r>
            <a:r>
              <a:rPr lang="en-US" dirty="0"/>
              <a:t>(made in the body) lipids. VLDLs contain about 10% proteins, 50% triglycerides, 20% phospholipids, and 20% cholesterol. VLDLs transport </a:t>
            </a:r>
            <a:r>
              <a:rPr lang="en-US" dirty="0" smtClean="0"/>
              <a:t>triglycerides </a:t>
            </a:r>
            <a:r>
              <a:rPr lang="en-US" dirty="0"/>
              <a:t>synthesized in hepatocytes to adipocytes for storage they deposit some of their triglycerides in adipose cells, VLDLs are converted to </a:t>
            </a:r>
            <a:r>
              <a:rPr lang="en-US" dirty="0" smtClean="0"/>
              <a:t>LDLs.</a:t>
            </a:r>
            <a:endParaRPr lang="en-IN" dirty="0"/>
          </a:p>
        </p:txBody>
      </p:sp>
    </p:spTree>
    <p:extLst>
      <p:ext uri="{BB962C8B-B14F-4D97-AF65-F5344CB8AC3E}">
        <p14:creationId xmlns:p14="http://schemas.microsoft.com/office/powerpoint/2010/main" xmlns="" val="1476890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low-density </a:t>
            </a:r>
            <a:r>
              <a:rPr lang="en-US" b="1" dirty="0"/>
              <a:t>lipoproteins </a:t>
            </a:r>
            <a:r>
              <a:rPr lang="en-US" b="1" dirty="0" smtClean="0"/>
              <a:t>(LDLs</a:t>
            </a:r>
            <a:r>
              <a:rPr lang="en-US" b="1" dirty="0"/>
              <a:t>)</a:t>
            </a:r>
            <a:endParaRPr lang="en-IN" dirty="0"/>
          </a:p>
        </p:txBody>
      </p:sp>
      <p:sp>
        <p:nvSpPr>
          <p:cNvPr id="3" name="Content Placeholder 2"/>
          <p:cNvSpPr>
            <a:spLocks noGrp="1"/>
          </p:cNvSpPr>
          <p:nvPr>
            <p:ph idx="1"/>
          </p:nvPr>
        </p:nvSpPr>
        <p:spPr/>
        <p:txBody>
          <a:bodyPr>
            <a:normAutofit fontScale="92500" lnSpcReduction="10000"/>
          </a:bodyPr>
          <a:lstStyle/>
          <a:p>
            <a:pPr algn="just"/>
            <a:r>
              <a:rPr lang="en-US" dirty="0"/>
              <a:t>contain 25% proteins, 5% triglycerides, 20% phospholipids, and 50% cholesterol. They carry about 75% of the total cholesterol in blood and deliver it to cells throughout the body for use in repair of cell membranes and </a:t>
            </a:r>
            <a:r>
              <a:rPr lang="en-US" dirty="0" smtClean="0"/>
              <a:t>s</a:t>
            </a:r>
          </a:p>
          <a:p>
            <a:pPr algn="just"/>
            <a:r>
              <a:rPr lang="en-US" dirty="0"/>
              <a:t>When present in excessive numbers, LDLs also deposit </a:t>
            </a:r>
            <a:r>
              <a:rPr lang="en-US" dirty="0" smtClean="0"/>
              <a:t>cholesterol </a:t>
            </a:r>
            <a:r>
              <a:rPr lang="en-US" dirty="0"/>
              <a:t>in and around smooth muscle fibers in arteries, forming fatty plaques that increase the risk of coronary artery disease </a:t>
            </a:r>
            <a:r>
              <a:rPr lang="en-US" dirty="0" smtClean="0"/>
              <a:t>synthesis </a:t>
            </a:r>
            <a:r>
              <a:rPr lang="en-US" dirty="0"/>
              <a:t>of steroid hormones and bile salts.</a:t>
            </a:r>
            <a:endParaRPr lang="en-IN" dirty="0"/>
          </a:p>
        </p:txBody>
      </p:sp>
    </p:spTree>
    <p:extLst>
      <p:ext uri="{BB962C8B-B14F-4D97-AF65-F5344CB8AC3E}">
        <p14:creationId xmlns:p14="http://schemas.microsoft.com/office/powerpoint/2010/main" xmlns="" val="2868102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High-density lipoproteins (HDLs)</a:t>
            </a:r>
            <a:endParaRPr lang="en-IN" dirty="0"/>
          </a:p>
        </p:txBody>
      </p:sp>
      <p:sp>
        <p:nvSpPr>
          <p:cNvPr id="3" name="Content Placeholder 2"/>
          <p:cNvSpPr>
            <a:spLocks noGrp="1"/>
          </p:cNvSpPr>
          <p:nvPr>
            <p:ph idx="1"/>
          </p:nvPr>
        </p:nvSpPr>
        <p:spPr/>
        <p:txBody>
          <a:bodyPr>
            <a:normAutofit lnSpcReduction="10000"/>
          </a:bodyPr>
          <a:lstStyle/>
          <a:p>
            <a:pPr algn="just"/>
            <a:r>
              <a:rPr lang="en-US" dirty="0"/>
              <a:t>which contain 40–45% proteins, 5–10% triglycerides, 30% phospholipids, and 20% </a:t>
            </a:r>
            <a:r>
              <a:rPr lang="en-US" dirty="0" smtClean="0"/>
              <a:t>cholesterol</a:t>
            </a:r>
            <a:r>
              <a:rPr lang="en-US" dirty="0"/>
              <a:t>, remove excess cholesterol from body cells and the blood and transport it to the liver for elimination. Because HDLs pre- vent accumulation of cholesterol in the blood, a high HDL level is associated with decreased risk of coronary artery disease. For this reason, HDL-cholesterol is known as “good” cholesterol</a:t>
            </a:r>
            <a:endParaRPr lang="en-IN" dirty="0"/>
          </a:p>
        </p:txBody>
      </p:sp>
    </p:spTree>
    <p:extLst>
      <p:ext uri="{BB962C8B-B14F-4D97-AF65-F5344CB8AC3E}">
        <p14:creationId xmlns:p14="http://schemas.microsoft.com/office/powerpoint/2010/main" xmlns="" val="4282241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smtClean="0"/>
              <a:t/>
            </a:r>
            <a:br>
              <a:rPr lang="en-US" b="1" smtClean="0"/>
            </a:br>
            <a:r>
              <a:rPr lang="en-US" b="1" smtClean="0"/>
              <a:t>Sources </a:t>
            </a:r>
            <a:r>
              <a:rPr lang="en-US" b="1" dirty="0"/>
              <a:t>and Significance of Blood Cholesterol</a:t>
            </a:r>
            <a:r>
              <a:rPr lang="en-IN" b="1" dirty="0"/>
              <a:t/>
            </a:r>
            <a:br>
              <a:rPr lang="en-IN" b="1" dirty="0"/>
            </a:br>
            <a:endParaRPr lang="en-IN" dirty="0"/>
          </a:p>
        </p:txBody>
      </p:sp>
      <p:sp>
        <p:nvSpPr>
          <p:cNvPr id="3" name="Content Placeholder 2"/>
          <p:cNvSpPr>
            <a:spLocks noGrp="1"/>
          </p:cNvSpPr>
          <p:nvPr>
            <p:ph idx="1"/>
          </p:nvPr>
        </p:nvSpPr>
        <p:spPr/>
        <p:txBody>
          <a:bodyPr>
            <a:normAutofit fontScale="85000" lnSpcReduction="10000"/>
          </a:bodyPr>
          <a:lstStyle/>
          <a:p>
            <a:pPr algn="just"/>
            <a:r>
              <a:rPr lang="en-US" dirty="0"/>
              <a:t>There are two sources of cholesterol in the body. Some is present in foods (eggs, dairy products, organ meats, beef, pork, and </a:t>
            </a:r>
            <a:r>
              <a:rPr lang="en-US" dirty="0" smtClean="0"/>
              <a:t>processed </a:t>
            </a:r>
            <a:r>
              <a:rPr lang="en-US" dirty="0"/>
              <a:t>luncheon meats), but most is synthesized by hepatocytes. Fatty foods that don’t contain any cholesterol at all can still </a:t>
            </a:r>
            <a:r>
              <a:rPr lang="en-US" dirty="0" smtClean="0"/>
              <a:t>dramatically </a:t>
            </a:r>
            <a:r>
              <a:rPr lang="en-US" dirty="0"/>
              <a:t>increase blood cholesterol level in two ways. First, a high intake of dietary fats stimulates reabsorption of </a:t>
            </a:r>
            <a:r>
              <a:rPr lang="en-US" dirty="0" smtClean="0"/>
              <a:t>cholesterol containing </a:t>
            </a:r>
            <a:r>
              <a:rPr lang="en-US" dirty="0"/>
              <a:t>bile back into the blood, so less cholesterol is lost in the feces. Second, when saturated fats are broken down in the body, hepatocytes use some of the breakdown products to make cholesterol.</a:t>
            </a:r>
            <a:endParaRPr lang="en-IN" dirty="0"/>
          </a:p>
        </p:txBody>
      </p:sp>
    </p:spTree>
    <p:extLst>
      <p:ext uri="{BB962C8B-B14F-4D97-AF65-F5344CB8AC3E}">
        <p14:creationId xmlns:p14="http://schemas.microsoft.com/office/powerpoint/2010/main" xmlns="" val="3194536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The Fate of Lipids</a:t>
            </a:r>
            <a:endParaRPr lang="en-IN" dirty="0"/>
          </a:p>
        </p:txBody>
      </p:sp>
      <p:sp>
        <p:nvSpPr>
          <p:cNvPr id="3" name="Content Placeholder 2"/>
          <p:cNvSpPr>
            <a:spLocks noGrp="1"/>
          </p:cNvSpPr>
          <p:nvPr>
            <p:ph idx="1"/>
          </p:nvPr>
        </p:nvSpPr>
        <p:spPr/>
        <p:txBody>
          <a:bodyPr>
            <a:normAutofit fontScale="70000" lnSpcReduction="20000"/>
          </a:bodyPr>
          <a:lstStyle/>
          <a:p>
            <a:r>
              <a:rPr lang="en-US" dirty="0"/>
              <a:t>Lipids, like carbohydrates, may be oxidized to produce ATP. </a:t>
            </a:r>
            <a:endParaRPr lang="en-US" dirty="0" smtClean="0"/>
          </a:p>
          <a:p>
            <a:r>
              <a:rPr lang="en-US" dirty="0" smtClean="0"/>
              <a:t>If the body </a:t>
            </a:r>
            <a:r>
              <a:rPr lang="en-US" dirty="0"/>
              <a:t>has no immediate need to use lipids in this way, they are </a:t>
            </a:r>
            <a:r>
              <a:rPr lang="en-US" dirty="0" smtClean="0"/>
              <a:t>stored in </a:t>
            </a:r>
            <a:r>
              <a:rPr lang="en-US" dirty="0"/>
              <a:t>adipose tissue (fat depots) throughout the body and in the liver. </a:t>
            </a:r>
            <a:endParaRPr lang="en-US" dirty="0" smtClean="0"/>
          </a:p>
          <a:p>
            <a:r>
              <a:rPr lang="en-US" dirty="0" smtClean="0"/>
              <a:t>A few </a:t>
            </a:r>
            <a:r>
              <a:rPr lang="en-US" dirty="0"/>
              <a:t>lipids are used as structural molecules or to synthesize other </a:t>
            </a:r>
            <a:r>
              <a:rPr lang="en-US" dirty="0" smtClean="0"/>
              <a:t>essential substances</a:t>
            </a:r>
            <a:r>
              <a:rPr lang="en-US" dirty="0"/>
              <a:t>. Some examples include phospholipids, </a:t>
            </a:r>
            <a:r>
              <a:rPr lang="en-US" dirty="0" smtClean="0"/>
              <a:t>which are </a:t>
            </a:r>
            <a:r>
              <a:rPr lang="en-US" dirty="0"/>
              <a:t>constituents of plasma membranes; lipoproteins, which are </a:t>
            </a:r>
            <a:r>
              <a:rPr lang="en-US" dirty="0" smtClean="0"/>
              <a:t>used to </a:t>
            </a:r>
            <a:r>
              <a:rPr lang="en-US" dirty="0"/>
              <a:t>transport cholesterol throughout the body; </a:t>
            </a:r>
            <a:r>
              <a:rPr lang="en-US" dirty="0" smtClean="0"/>
              <a:t> </a:t>
            </a:r>
            <a:r>
              <a:rPr lang="en-US" dirty="0" err="1" smtClean="0"/>
              <a:t>thromboplastin</a:t>
            </a:r>
            <a:r>
              <a:rPr lang="en-US" dirty="0"/>
              <a:t>, </a:t>
            </a:r>
            <a:r>
              <a:rPr lang="en-US" dirty="0" smtClean="0"/>
              <a:t>which is </a:t>
            </a:r>
            <a:r>
              <a:rPr lang="en-US" dirty="0"/>
              <a:t>needed for blood clotting; and myelin sheaths, which speed </a:t>
            </a:r>
            <a:r>
              <a:rPr lang="en-US" dirty="0" smtClean="0"/>
              <a:t>up nerve </a:t>
            </a:r>
            <a:r>
              <a:rPr lang="en-US" dirty="0"/>
              <a:t>impulse conduction. </a:t>
            </a:r>
            <a:endParaRPr lang="en-US" dirty="0" smtClean="0"/>
          </a:p>
          <a:p>
            <a:r>
              <a:rPr lang="en-US" dirty="0" smtClean="0"/>
              <a:t>Two </a:t>
            </a:r>
            <a:r>
              <a:rPr lang="en-US" b="1" dirty="0"/>
              <a:t>essential fatty acids </a:t>
            </a:r>
            <a:r>
              <a:rPr lang="en-US" dirty="0"/>
              <a:t>that the </a:t>
            </a:r>
            <a:r>
              <a:rPr lang="en-US" dirty="0" smtClean="0"/>
              <a:t>body cannot </a:t>
            </a:r>
            <a:r>
              <a:rPr lang="en-US" dirty="0"/>
              <a:t>synthesize are linoleic acid and </a:t>
            </a:r>
            <a:r>
              <a:rPr lang="en-US" dirty="0" err="1"/>
              <a:t>linolenic</a:t>
            </a:r>
            <a:r>
              <a:rPr lang="en-US" dirty="0"/>
              <a:t> acid. </a:t>
            </a:r>
            <a:endParaRPr lang="en-US" dirty="0" smtClean="0"/>
          </a:p>
          <a:p>
            <a:r>
              <a:rPr lang="en-US" dirty="0" smtClean="0"/>
              <a:t>Dietary sources </a:t>
            </a:r>
            <a:r>
              <a:rPr lang="en-US" dirty="0"/>
              <a:t>include vegetable oils and leafy vegetables. </a:t>
            </a:r>
          </a:p>
        </p:txBody>
      </p:sp>
    </p:spTree>
    <p:extLst>
      <p:ext uri="{BB962C8B-B14F-4D97-AF65-F5344CB8AC3E}">
        <p14:creationId xmlns:p14="http://schemas.microsoft.com/office/powerpoint/2010/main" xmlns="" val="10765650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Triglyceride Storage</a:t>
            </a:r>
            <a:endParaRPr lang="en-IN" dirty="0"/>
          </a:p>
        </p:txBody>
      </p:sp>
      <p:sp>
        <p:nvSpPr>
          <p:cNvPr id="3" name="Content Placeholder 2"/>
          <p:cNvSpPr>
            <a:spLocks noGrp="1"/>
          </p:cNvSpPr>
          <p:nvPr>
            <p:ph idx="1"/>
          </p:nvPr>
        </p:nvSpPr>
        <p:spPr/>
        <p:txBody>
          <a:bodyPr>
            <a:normAutofit lnSpcReduction="10000"/>
          </a:bodyPr>
          <a:lstStyle/>
          <a:p>
            <a:pPr algn="just"/>
            <a:r>
              <a:rPr lang="en-US" dirty="0"/>
              <a:t>A major function of adipose tissue is to remove triglycerides </a:t>
            </a:r>
            <a:r>
              <a:rPr lang="en-US" dirty="0" smtClean="0"/>
              <a:t>from chylomicrons </a:t>
            </a:r>
            <a:r>
              <a:rPr lang="en-US" dirty="0"/>
              <a:t>and VLDLs and store them until they are </a:t>
            </a:r>
            <a:r>
              <a:rPr lang="en-US" dirty="0" smtClean="0"/>
              <a:t>needed for </a:t>
            </a:r>
            <a:r>
              <a:rPr lang="en-US" dirty="0"/>
              <a:t>ATP production in other parts of the body. </a:t>
            </a:r>
            <a:r>
              <a:rPr lang="en-US" dirty="0" smtClean="0"/>
              <a:t> triglycerides stored in </a:t>
            </a:r>
            <a:r>
              <a:rPr lang="en-US" dirty="0"/>
              <a:t>adipose tissue constitute 98% of all body energy reserves. </a:t>
            </a:r>
            <a:r>
              <a:rPr lang="en-US" dirty="0" smtClean="0"/>
              <a:t>They are </a:t>
            </a:r>
            <a:r>
              <a:rPr lang="en-US" dirty="0"/>
              <a:t>stored more readily than glycogen, in part because </a:t>
            </a:r>
            <a:r>
              <a:rPr lang="en-US" dirty="0" smtClean="0"/>
              <a:t>triglycerides are </a:t>
            </a:r>
            <a:r>
              <a:rPr lang="en-US" dirty="0"/>
              <a:t>hydrophobic and do not exert osmotic pressure on </a:t>
            </a:r>
            <a:r>
              <a:rPr lang="en-US" dirty="0" smtClean="0"/>
              <a:t>cell </a:t>
            </a:r>
            <a:r>
              <a:rPr lang="en-IN" dirty="0" smtClean="0"/>
              <a:t>membranes</a:t>
            </a:r>
            <a:r>
              <a:rPr lang="en-IN" dirty="0"/>
              <a:t>.</a:t>
            </a:r>
          </a:p>
        </p:txBody>
      </p:sp>
    </p:spTree>
    <p:extLst>
      <p:ext uri="{BB962C8B-B14F-4D97-AF65-F5344CB8AC3E}">
        <p14:creationId xmlns:p14="http://schemas.microsoft.com/office/powerpoint/2010/main" xmlns="" val="19851846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Lipolysis</a:t>
            </a:r>
            <a:endParaRPr lang="en-IN" dirty="0"/>
          </a:p>
        </p:txBody>
      </p:sp>
      <p:sp>
        <p:nvSpPr>
          <p:cNvPr id="3" name="Content Placeholder 2"/>
          <p:cNvSpPr>
            <a:spLocks noGrp="1"/>
          </p:cNvSpPr>
          <p:nvPr>
            <p:ph idx="1"/>
          </p:nvPr>
        </p:nvSpPr>
        <p:spPr/>
        <p:txBody>
          <a:bodyPr>
            <a:normAutofit fontScale="92500"/>
          </a:bodyPr>
          <a:lstStyle/>
          <a:p>
            <a:pPr algn="just"/>
            <a:r>
              <a:rPr lang="en-US" dirty="0"/>
              <a:t>In order for muscle, liver, and adipose tissue to oxidize the </a:t>
            </a:r>
            <a:r>
              <a:rPr lang="en-US" dirty="0" smtClean="0"/>
              <a:t>fatty acids </a:t>
            </a:r>
            <a:r>
              <a:rPr lang="en-US" dirty="0"/>
              <a:t>derived </a:t>
            </a:r>
            <a:r>
              <a:rPr lang="en-US" dirty="0" smtClean="0"/>
              <a:t>from triglycerides </a:t>
            </a:r>
            <a:r>
              <a:rPr lang="en-US" dirty="0"/>
              <a:t>to produce ATP, the </a:t>
            </a:r>
            <a:r>
              <a:rPr lang="en-US" dirty="0" smtClean="0"/>
              <a:t>triglycerides must </a:t>
            </a:r>
            <a:r>
              <a:rPr lang="en-US" dirty="0"/>
              <a:t>first be split into glycerol and fatty acids, a process </a:t>
            </a:r>
            <a:r>
              <a:rPr lang="en-US" dirty="0" smtClean="0"/>
              <a:t>called </a:t>
            </a:r>
            <a:r>
              <a:rPr lang="en-IN" b="1" dirty="0" smtClean="0"/>
              <a:t>lipolysis</a:t>
            </a:r>
          </a:p>
          <a:p>
            <a:r>
              <a:rPr lang="en-US" dirty="0"/>
              <a:t>Lipolysis is catalyzed by enzymes </a:t>
            </a:r>
            <a:r>
              <a:rPr lang="en-US" dirty="0" smtClean="0"/>
              <a:t>called </a:t>
            </a:r>
            <a:r>
              <a:rPr lang="en-IN" b="1" dirty="0" smtClean="0"/>
              <a:t>lipases</a:t>
            </a:r>
            <a:r>
              <a:rPr lang="en-IN" dirty="0" smtClean="0"/>
              <a:t>.</a:t>
            </a:r>
          </a:p>
          <a:p>
            <a:pPr algn="just"/>
            <a:r>
              <a:rPr lang="en-US" dirty="0"/>
              <a:t>Epinephrine and norepinephrine </a:t>
            </a:r>
            <a:r>
              <a:rPr lang="en-US" dirty="0" smtClean="0"/>
              <a:t>enhance and </a:t>
            </a:r>
            <a:r>
              <a:rPr lang="en-IN" dirty="0"/>
              <a:t>cortisol, </a:t>
            </a:r>
            <a:r>
              <a:rPr lang="en-IN" dirty="0" smtClean="0"/>
              <a:t>thyroid  hormones</a:t>
            </a:r>
            <a:r>
              <a:rPr lang="en-US" dirty="0" smtClean="0"/>
              <a:t> triglyceride breakdown </a:t>
            </a:r>
            <a:r>
              <a:rPr lang="en-US" dirty="0"/>
              <a:t>into fatty acids and glycerol.</a:t>
            </a:r>
            <a:endParaRPr lang="en-IN" dirty="0"/>
          </a:p>
        </p:txBody>
      </p:sp>
    </p:spTree>
    <p:extLst>
      <p:ext uri="{BB962C8B-B14F-4D97-AF65-F5344CB8AC3E}">
        <p14:creationId xmlns:p14="http://schemas.microsoft.com/office/powerpoint/2010/main" xmlns="" val="22229089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Lipolysis</a:t>
            </a:r>
            <a:endParaRPr lang="en-IN" dirty="0"/>
          </a:p>
        </p:txBody>
      </p:sp>
      <p:sp>
        <p:nvSpPr>
          <p:cNvPr id="3" name="Content Placeholder 2"/>
          <p:cNvSpPr>
            <a:spLocks noGrp="1"/>
          </p:cNvSpPr>
          <p:nvPr>
            <p:ph idx="1"/>
          </p:nvPr>
        </p:nvSpPr>
        <p:spPr/>
        <p:txBody>
          <a:bodyPr>
            <a:normAutofit lnSpcReduction="10000"/>
          </a:bodyPr>
          <a:lstStyle/>
          <a:p>
            <a:pPr algn="just"/>
            <a:r>
              <a:rPr lang="en-US" dirty="0" smtClean="0"/>
              <a:t>These hormones are released when sympathetic tone increases, as occurs, for example, during Exercise.</a:t>
            </a:r>
          </a:p>
          <a:p>
            <a:pPr algn="just"/>
            <a:r>
              <a:rPr lang="en-US" dirty="0" smtClean="0"/>
              <a:t>The glycerol and fatty acids that result from </a:t>
            </a:r>
            <a:r>
              <a:rPr lang="en-US" dirty="0" err="1" smtClean="0"/>
              <a:t>lipolysis</a:t>
            </a:r>
            <a:r>
              <a:rPr lang="en-US" dirty="0" smtClean="0"/>
              <a:t> are </a:t>
            </a:r>
            <a:r>
              <a:rPr lang="en-US" dirty="0" err="1" smtClean="0"/>
              <a:t>catabolized</a:t>
            </a:r>
            <a:r>
              <a:rPr lang="en-US" dirty="0" smtClean="0"/>
              <a:t> via different pathways Glycerol is converted by many cells of the body to </a:t>
            </a:r>
            <a:r>
              <a:rPr lang="en-US" dirty="0" err="1" smtClean="0"/>
              <a:t>glyceraldehyde</a:t>
            </a:r>
            <a:r>
              <a:rPr lang="en-US" dirty="0" smtClean="0"/>
              <a:t> 3-phosphate, one of the compounds also formed during the catabolism of glucose.</a:t>
            </a:r>
            <a:endParaRPr lang="en-IN" dirty="0"/>
          </a:p>
        </p:txBody>
      </p:sp>
    </p:spTree>
    <p:extLst>
      <p:ext uri="{BB962C8B-B14F-4D97-AF65-F5344CB8AC3E}">
        <p14:creationId xmlns:p14="http://schemas.microsoft.com/office/powerpoint/2010/main" xmlns="" val="33307886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err="1" smtClean="0"/>
              <a:t>Lipolysis</a:t>
            </a:r>
            <a:endParaRPr lang="en-US" dirty="0"/>
          </a:p>
        </p:txBody>
      </p:sp>
      <p:sp>
        <p:nvSpPr>
          <p:cNvPr id="3" name="Content Placeholder 2"/>
          <p:cNvSpPr>
            <a:spLocks noGrp="1"/>
          </p:cNvSpPr>
          <p:nvPr>
            <p:ph idx="1"/>
          </p:nvPr>
        </p:nvSpPr>
        <p:spPr/>
        <p:txBody>
          <a:bodyPr/>
          <a:lstStyle/>
          <a:p>
            <a:r>
              <a:rPr lang="en-US" dirty="0" smtClean="0"/>
              <a:t>If ATP supply in a cell is high, </a:t>
            </a:r>
            <a:r>
              <a:rPr lang="en-US" dirty="0" err="1" smtClean="0"/>
              <a:t>glyceraldehyde</a:t>
            </a:r>
            <a:r>
              <a:rPr lang="en-US" dirty="0" smtClean="0"/>
              <a:t> 3-phosphate is converted into glucose, an example of </a:t>
            </a:r>
            <a:r>
              <a:rPr lang="en-US" dirty="0" err="1" smtClean="0"/>
              <a:t>gluconeogenesis</a:t>
            </a:r>
            <a:r>
              <a:rPr lang="en-US" dirty="0" smtClean="0"/>
              <a:t>. If ATP supply in a cell is low, </a:t>
            </a:r>
            <a:r>
              <a:rPr lang="en-US" dirty="0" err="1" smtClean="0"/>
              <a:t>glyceraldehyde</a:t>
            </a:r>
            <a:r>
              <a:rPr lang="en-US" dirty="0" smtClean="0"/>
              <a:t> 3-phosphate enters the catabolic pathway to </a:t>
            </a:r>
            <a:r>
              <a:rPr lang="en-US" dirty="0" err="1" smtClean="0"/>
              <a:t>pyruvic</a:t>
            </a:r>
            <a:r>
              <a:rPr lang="en-US" dirty="0" smtClean="0"/>
              <a:t> acid.</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Lipolysis</a:t>
            </a:r>
            <a:endParaRPr lang="en-US" dirty="0"/>
          </a:p>
        </p:txBody>
      </p:sp>
      <p:sp>
        <p:nvSpPr>
          <p:cNvPr id="3" name="Content Placeholder 2"/>
          <p:cNvSpPr>
            <a:spLocks noGrp="1"/>
          </p:cNvSpPr>
          <p:nvPr>
            <p:ph idx="1"/>
          </p:nvPr>
        </p:nvSpPr>
        <p:spPr/>
        <p:txBody>
          <a:bodyPr/>
          <a:lstStyle/>
          <a:p>
            <a:r>
              <a:rPr lang="en-US" dirty="0" smtClean="0"/>
              <a:t>Fatty acids are catabolism is  different than glycerol and yield more ATP. </a:t>
            </a:r>
          </a:p>
          <a:p>
            <a:r>
              <a:rPr lang="en-US" dirty="0" smtClean="0"/>
              <a:t>The first stage in fatty acid catabolism is a series of reactions, collectively called </a:t>
            </a:r>
            <a:r>
              <a:rPr lang="en-US" b="1" dirty="0" smtClean="0"/>
              <a:t>beta </a:t>
            </a:r>
            <a:r>
              <a:rPr lang="en-US" b="1" smtClean="0"/>
              <a:t>oxidation , that occurs </a:t>
            </a:r>
            <a:r>
              <a:rPr lang="en-US" smtClean="0"/>
              <a:t>in </a:t>
            </a:r>
            <a:r>
              <a:rPr lang="en-US" dirty="0" smtClean="0"/>
              <a:t>the matrix of mitochondria.</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Classification</a:t>
            </a:r>
            <a:endParaRPr lang="en-IN" dirty="0"/>
          </a:p>
        </p:txBody>
      </p:sp>
      <p:sp>
        <p:nvSpPr>
          <p:cNvPr id="3" name="Content Placeholder 2"/>
          <p:cNvSpPr>
            <a:spLocks noGrp="1"/>
          </p:cNvSpPr>
          <p:nvPr>
            <p:ph idx="1"/>
          </p:nvPr>
        </p:nvSpPr>
        <p:spPr/>
        <p:txBody>
          <a:bodyPr/>
          <a:lstStyle/>
          <a:p>
            <a:pPr algn="just"/>
            <a:r>
              <a:rPr lang="en-US" dirty="0"/>
              <a:t>These organic compounds are nonpolar molecules, which are soluble only in nonpolar solvents and insoluble in water because water is a polar molecule. In the human body, these molecules can be synthesized in the liver and are found in oil, butter, whole milk, cheese, fried foods and also in some red meats.</a:t>
            </a:r>
            <a:endParaRPr lang="en-IN" dirty="0"/>
          </a:p>
        </p:txBody>
      </p:sp>
    </p:spTree>
    <p:extLst>
      <p:ext uri="{BB962C8B-B14F-4D97-AF65-F5344CB8AC3E}">
        <p14:creationId xmlns:p14="http://schemas.microsoft.com/office/powerpoint/2010/main" xmlns="" val="2565397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Lipolysis</a:t>
            </a:r>
            <a:endParaRPr lang="en-IN" dirty="0"/>
          </a:p>
        </p:txBody>
      </p:sp>
      <p:sp>
        <p:nvSpPr>
          <p:cNvPr id="3" name="Content Placeholder 2"/>
          <p:cNvSpPr>
            <a:spLocks noGrp="1"/>
          </p:cNvSpPr>
          <p:nvPr>
            <p:ph idx="1"/>
          </p:nvPr>
        </p:nvSpPr>
        <p:spPr/>
        <p:txBody>
          <a:bodyPr/>
          <a:lstStyle/>
          <a:p>
            <a:endParaRPr lang="en-IN"/>
          </a:p>
        </p:txBody>
      </p:sp>
      <p:pic>
        <p:nvPicPr>
          <p:cNvPr id="1027" name="Picture 3" descr="C:\Users\Dr. Nikunj Bhatt\Pictures\lipid pathway.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66004" y="1447800"/>
            <a:ext cx="8320796" cy="42672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4411287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Lipid Anabolism: </a:t>
            </a:r>
            <a:r>
              <a:rPr lang="en-IN" b="1" dirty="0" err="1"/>
              <a:t>Lipogenesis</a:t>
            </a:r>
            <a:endParaRPr lang="en-IN" dirty="0"/>
          </a:p>
        </p:txBody>
      </p:sp>
      <p:sp>
        <p:nvSpPr>
          <p:cNvPr id="3" name="Content Placeholder 2"/>
          <p:cNvSpPr>
            <a:spLocks noGrp="1"/>
          </p:cNvSpPr>
          <p:nvPr>
            <p:ph idx="1"/>
          </p:nvPr>
        </p:nvSpPr>
        <p:spPr/>
        <p:txBody>
          <a:bodyPr/>
          <a:lstStyle/>
          <a:p>
            <a:r>
              <a:rPr lang="en-US" dirty="0"/>
              <a:t>Liver cells and adipose cells can synthesize lipids from glucose </a:t>
            </a:r>
            <a:r>
              <a:rPr lang="en-US" dirty="0" smtClean="0"/>
              <a:t>or </a:t>
            </a:r>
            <a:r>
              <a:rPr lang="en-IN" dirty="0" smtClean="0"/>
              <a:t>amino </a:t>
            </a:r>
            <a:r>
              <a:rPr lang="en-IN" dirty="0"/>
              <a:t>acids through </a:t>
            </a:r>
            <a:r>
              <a:rPr lang="en-IN" b="1" dirty="0" err="1" smtClean="0"/>
              <a:t>lipogenesis</a:t>
            </a:r>
            <a:endParaRPr lang="en-IN" b="1" dirty="0" smtClean="0"/>
          </a:p>
          <a:p>
            <a:r>
              <a:rPr lang="en-IN" dirty="0" smtClean="0"/>
              <a:t>stimulated by </a:t>
            </a:r>
            <a:r>
              <a:rPr lang="en-IN" dirty="0"/>
              <a:t>insulin</a:t>
            </a:r>
            <a:r>
              <a:rPr lang="en-IN" dirty="0" smtClean="0"/>
              <a:t>.</a:t>
            </a:r>
          </a:p>
          <a:p>
            <a:r>
              <a:rPr lang="en-US" dirty="0" err="1"/>
              <a:t>Lipogenesis</a:t>
            </a:r>
            <a:r>
              <a:rPr lang="en-US" dirty="0"/>
              <a:t> occurs when individuals consume</a:t>
            </a:r>
          </a:p>
          <a:p>
            <a:pPr marL="0" indent="0">
              <a:buNone/>
            </a:pPr>
            <a:r>
              <a:rPr lang="en-US" dirty="0" smtClean="0"/>
              <a:t>     more </a:t>
            </a:r>
            <a:r>
              <a:rPr lang="en-US" dirty="0"/>
              <a:t>calories than are needed to satisfy </a:t>
            </a:r>
            <a:r>
              <a:rPr lang="en-US" dirty="0" smtClean="0"/>
              <a:t>their</a:t>
            </a:r>
          </a:p>
          <a:p>
            <a:pPr marL="0" indent="0">
              <a:buNone/>
            </a:pPr>
            <a:r>
              <a:rPr lang="en-US" dirty="0" smtClean="0"/>
              <a:t>     ATP </a:t>
            </a:r>
            <a:r>
              <a:rPr lang="en-US" dirty="0"/>
              <a:t>needs.</a:t>
            </a:r>
            <a:endParaRPr lang="en-IN" dirty="0"/>
          </a:p>
        </p:txBody>
      </p:sp>
    </p:spTree>
    <p:extLst>
      <p:ext uri="{BB962C8B-B14F-4D97-AF65-F5344CB8AC3E}">
        <p14:creationId xmlns:p14="http://schemas.microsoft.com/office/powerpoint/2010/main" xmlns="" val="26973260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20000"/>
          </a:bodyPr>
          <a:lstStyle/>
          <a:p>
            <a:r>
              <a:rPr lang="en-US" dirty="0" smtClean="0"/>
              <a:t>The </a:t>
            </a:r>
            <a:r>
              <a:rPr lang="en-US" dirty="0"/>
              <a:t>use of glucose to form lipids takes </a:t>
            </a:r>
            <a:r>
              <a:rPr lang="en-US" dirty="0" smtClean="0"/>
              <a:t>place via </a:t>
            </a:r>
            <a:r>
              <a:rPr lang="en-US" dirty="0"/>
              <a:t>two pathways: </a:t>
            </a:r>
            <a:endParaRPr lang="en-US" dirty="0" smtClean="0"/>
          </a:p>
          <a:p>
            <a:r>
              <a:rPr lang="en-US" dirty="0" smtClean="0"/>
              <a:t>(</a:t>
            </a:r>
            <a:r>
              <a:rPr lang="en-US" dirty="0"/>
              <a:t>1) glucose </a:t>
            </a:r>
            <a:r>
              <a:rPr lang="en-US" dirty="0" smtClean="0"/>
              <a:t>&gt; </a:t>
            </a:r>
            <a:r>
              <a:rPr lang="en-US" dirty="0"/>
              <a:t>glyceraldehyde 3-phosphate </a:t>
            </a:r>
            <a:r>
              <a:rPr lang="en-US" dirty="0" smtClean="0"/>
              <a:t>&gt; glycerol </a:t>
            </a:r>
            <a:r>
              <a:rPr lang="en-US" dirty="0"/>
              <a:t>and </a:t>
            </a:r>
            <a:endParaRPr lang="en-US" dirty="0" smtClean="0"/>
          </a:p>
          <a:p>
            <a:r>
              <a:rPr lang="en-US" dirty="0" smtClean="0"/>
              <a:t>(</a:t>
            </a:r>
            <a:r>
              <a:rPr lang="en-US" dirty="0"/>
              <a:t>2) glucose </a:t>
            </a:r>
            <a:r>
              <a:rPr lang="en-US" dirty="0" smtClean="0"/>
              <a:t>&gt; </a:t>
            </a:r>
            <a:r>
              <a:rPr lang="en-US" dirty="0"/>
              <a:t>glyceraldehyde 3-phosphate </a:t>
            </a:r>
            <a:r>
              <a:rPr lang="en-US" dirty="0" smtClean="0"/>
              <a:t>&gt; acetyl CoA &gt; </a:t>
            </a:r>
            <a:r>
              <a:rPr lang="en-US" dirty="0"/>
              <a:t>fatty acids. </a:t>
            </a:r>
            <a:endParaRPr lang="en-US" dirty="0" smtClean="0"/>
          </a:p>
          <a:p>
            <a:pPr algn="just"/>
            <a:r>
              <a:rPr lang="en-US" dirty="0" smtClean="0"/>
              <a:t>The </a:t>
            </a:r>
            <a:r>
              <a:rPr lang="en-US" dirty="0"/>
              <a:t>resulting glycerol and fatty acids can </a:t>
            </a:r>
            <a:r>
              <a:rPr lang="en-US" dirty="0" smtClean="0"/>
              <a:t>undergo anabolic </a:t>
            </a:r>
            <a:r>
              <a:rPr lang="en-US" dirty="0"/>
              <a:t>reactions to become stored triglycerides, or </a:t>
            </a:r>
            <a:r>
              <a:rPr lang="en-US" dirty="0" smtClean="0"/>
              <a:t>they can </a:t>
            </a:r>
            <a:r>
              <a:rPr lang="en-US" dirty="0"/>
              <a:t>go through a series of anabolic reactions to produce </a:t>
            </a:r>
            <a:r>
              <a:rPr lang="en-US" dirty="0" smtClean="0"/>
              <a:t>other lipids </a:t>
            </a:r>
            <a:r>
              <a:rPr lang="en-US" dirty="0"/>
              <a:t>such as lipoproteins, phospholipids, and cholesterol.</a:t>
            </a:r>
            <a:endParaRPr lang="en-IN" dirty="0"/>
          </a:p>
        </p:txBody>
      </p:sp>
    </p:spTree>
    <p:extLst>
      <p:ext uri="{BB962C8B-B14F-4D97-AF65-F5344CB8AC3E}">
        <p14:creationId xmlns:p14="http://schemas.microsoft.com/office/powerpoint/2010/main" xmlns="" val="15572023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extLst>
      <p:ext uri="{BB962C8B-B14F-4D97-AF65-F5344CB8AC3E}">
        <p14:creationId xmlns:p14="http://schemas.microsoft.com/office/powerpoint/2010/main" xmlns="" val="1772611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Properties of Lipids</a:t>
            </a:r>
            <a:br>
              <a:rPr lang="en-US" dirty="0"/>
            </a:br>
            <a:endParaRPr lang="en-IN" dirty="0"/>
          </a:p>
        </p:txBody>
      </p:sp>
      <p:sp>
        <p:nvSpPr>
          <p:cNvPr id="3" name="Content Placeholder 2"/>
          <p:cNvSpPr>
            <a:spLocks noGrp="1"/>
          </p:cNvSpPr>
          <p:nvPr>
            <p:ph idx="1"/>
          </p:nvPr>
        </p:nvSpPr>
        <p:spPr/>
        <p:txBody>
          <a:bodyPr>
            <a:normAutofit fontScale="70000" lnSpcReduction="20000"/>
          </a:bodyPr>
          <a:lstStyle/>
          <a:p>
            <a:r>
              <a:rPr lang="en-US" dirty="0" smtClean="0"/>
              <a:t>Lipids </a:t>
            </a:r>
            <a:r>
              <a:rPr lang="en-US" dirty="0"/>
              <a:t>are a family of organic compounds, composed of fats and oils. These molecules yield high energy and are responsible for different functions within the human body. Listed below are some important characteristics of Lipids.</a:t>
            </a:r>
          </a:p>
          <a:p>
            <a:r>
              <a:rPr lang="en-US" dirty="0"/>
              <a:t>Lipids are oily or greasy nonpolar molecules, stored in the adipose tissue of the body.</a:t>
            </a:r>
          </a:p>
          <a:p>
            <a:r>
              <a:rPr lang="en-US" dirty="0"/>
              <a:t>Lipids are a heterogeneous group of compounds, mainly composed of hydrocarbon chains.</a:t>
            </a:r>
          </a:p>
          <a:p>
            <a:r>
              <a:rPr lang="en-US" dirty="0"/>
              <a:t>Lipids are energy-rich organic molecules, which provide energy for different life processes.</a:t>
            </a:r>
          </a:p>
          <a:p>
            <a:r>
              <a:rPr lang="en-US" dirty="0"/>
              <a:t>Lipids are a class of compounds </a:t>
            </a:r>
            <a:r>
              <a:rPr lang="en-US" dirty="0" err="1"/>
              <a:t>characterised</a:t>
            </a:r>
            <a:r>
              <a:rPr lang="en-US" dirty="0"/>
              <a:t> by their solubility in nonpolar solvents and insolubility in water.</a:t>
            </a:r>
          </a:p>
          <a:p>
            <a:r>
              <a:rPr lang="en-US" dirty="0"/>
              <a:t>Lipids are significant in biological systems as they form a mechanical barrier dividing a cell from the external environment known as the cell membrane.</a:t>
            </a:r>
          </a:p>
          <a:p>
            <a:endParaRPr lang="en-IN" dirty="0"/>
          </a:p>
        </p:txBody>
      </p:sp>
    </p:spTree>
    <p:extLst>
      <p:ext uri="{BB962C8B-B14F-4D97-AF65-F5344CB8AC3E}">
        <p14:creationId xmlns:p14="http://schemas.microsoft.com/office/powerpoint/2010/main" xmlns="" val="3362558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Lipid Structure</a:t>
            </a:r>
            <a:br>
              <a:rPr lang="en-IN" dirty="0"/>
            </a:br>
            <a:endParaRPr lang="en-IN" dirty="0"/>
          </a:p>
        </p:txBody>
      </p:sp>
      <p:sp>
        <p:nvSpPr>
          <p:cNvPr id="3" name="Content Placeholder 2"/>
          <p:cNvSpPr>
            <a:spLocks noGrp="1"/>
          </p:cNvSpPr>
          <p:nvPr>
            <p:ph idx="1"/>
          </p:nvPr>
        </p:nvSpPr>
        <p:spPr/>
        <p:txBody>
          <a:bodyPr/>
          <a:lstStyle/>
          <a:p>
            <a:endParaRPr lang="en-IN"/>
          </a:p>
        </p:txBody>
      </p:sp>
      <p:pic>
        <p:nvPicPr>
          <p:cNvPr id="1026" name="Picture 2" descr="Lipid Structure"/>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09600" y="1752600"/>
            <a:ext cx="7940060" cy="420723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816025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a:buNone/>
            </a:pPr>
            <a:r>
              <a:rPr lang="en-IN" b="1" dirty="0" smtClean="0"/>
              <a:t>Non </a:t>
            </a:r>
            <a:r>
              <a:rPr lang="en-IN" b="1" dirty="0" err="1" smtClean="0"/>
              <a:t>saponifiable</a:t>
            </a:r>
            <a:r>
              <a:rPr lang="en-IN" b="1" dirty="0" smtClean="0"/>
              <a:t> </a:t>
            </a:r>
            <a:r>
              <a:rPr lang="en-IN" b="1" dirty="0"/>
              <a:t>Lipids</a:t>
            </a:r>
            <a:endParaRPr lang="en-IN" dirty="0"/>
          </a:p>
          <a:p>
            <a:r>
              <a:rPr lang="en-IN" dirty="0"/>
              <a:t>A </a:t>
            </a:r>
            <a:r>
              <a:rPr lang="en-IN" dirty="0" smtClean="0"/>
              <a:t>non </a:t>
            </a:r>
            <a:r>
              <a:rPr lang="en-IN" dirty="0" err="1" smtClean="0"/>
              <a:t>saponifiable</a:t>
            </a:r>
            <a:r>
              <a:rPr lang="en-IN" dirty="0" smtClean="0"/>
              <a:t> </a:t>
            </a:r>
            <a:r>
              <a:rPr lang="en-IN" dirty="0"/>
              <a:t>lipid cannot be disintegrated into smaller molecules through hydrolysis. </a:t>
            </a:r>
            <a:r>
              <a:rPr lang="en-IN" dirty="0" err="1"/>
              <a:t>Nonsaponifiable</a:t>
            </a:r>
            <a:r>
              <a:rPr lang="en-IN" dirty="0"/>
              <a:t> lipids include cholesterol, prostaglandins, </a:t>
            </a:r>
            <a:r>
              <a:rPr lang="en-IN" dirty="0" err="1"/>
              <a:t>etc</a:t>
            </a:r>
            <a:endParaRPr lang="en-IN" dirty="0"/>
          </a:p>
          <a:p>
            <a:endParaRPr lang="en-IN" dirty="0" smtClean="0"/>
          </a:p>
          <a:p>
            <a:r>
              <a:rPr lang="en-IN" dirty="0" err="1" smtClean="0"/>
              <a:t>Saponifiable</a:t>
            </a:r>
            <a:r>
              <a:rPr lang="en-IN" dirty="0" smtClean="0"/>
              <a:t> </a:t>
            </a:r>
            <a:r>
              <a:rPr lang="en-IN" dirty="0"/>
              <a:t>lipids</a:t>
            </a:r>
          </a:p>
          <a:p>
            <a:endParaRPr lang="en-IN" dirty="0"/>
          </a:p>
        </p:txBody>
      </p:sp>
    </p:spTree>
    <p:extLst>
      <p:ext uri="{BB962C8B-B14F-4D97-AF65-F5344CB8AC3E}">
        <p14:creationId xmlns:p14="http://schemas.microsoft.com/office/powerpoint/2010/main" xmlns="" val="2347625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err="1"/>
              <a:t>Saponifiable</a:t>
            </a:r>
            <a:r>
              <a:rPr lang="en-IN" dirty="0"/>
              <a:t> Lipids</a:t>
            </a:r>
            <a:br>
              <a:rPr lang="en-IN" dirty="0"/>
            </a:br>
            <a:endParaRPr lang="en-IN" dirty="0"/>
          </a:p>
        </p:txBody>
      </p:sp>
      <p:sp>
        <p:nvSpPr>
          <p:cNvPr id="3" name="Content Placeholder 2"/>
          <p:cNvSpPr>
            <a:spLocks noGrp="1"/>
          </p:cNvSpPr>
          <p:nvPr>
            <p:ph idx="1"/>
          </p:nvPr>
        </p:nvSpPr>
        <p:spPr/>
        <p:txBody>
          <a:bodyPr>
            <a:normAutofit fontScale="85000" lnSpcReduction="20000"/>
          </a:bodyPr>
          <a:lstStyle/>
          <a:p>
            <a:r>
              <a:rPr lang="en-IN" dirty="0" smtClean="0"/>
              <a:t>A </a:t>
            </a:r>
            <a:r>
              <a:rPr lang="en-IN" dirty="0" err="1"/>
              <a:t>saponifiable</a:t>
            </a:r>
            <a:r>
              <a:rPr lang="en-IN" dirty="0"/>
              <a:t> lipid comprises one or more ester groups, enabling it to undergo hydrolysis in the presence of a base, acid, or </a:t>
            </a:r>
            <a:r>
              <a:rPr lang="en-IN" b="1" dirty="0"/>
              <a:t>enzymes, </a:t>
            </a:r>
            <a:r>
              <a:rPr lang="en-IN" dirty="0"/>
              <a:t>including waxes, triglycerides, </a:t>
            </a:r>
            <a:r>
              <a:rPr lang="en-IN" dirty="0" err="1"/>
              <a:t>sphingolipids</a:t>
            </a:r>
            <a:r>
              <a:rPr lang="en-IN" dirty="0"/>
              <a:t> and phospholipids.</a:t>
            </a:r>
          </a:p>
          <a:p>
            <a:r>
              <a:rPr lang="en-IN" dirty="0"/>
              <a:t>Further, these categories can be divided into non-polar and polar lipids.</a:t>
            </a:r>
          </a:p>
          <a:p>
            <a:r>
              <a:rPr lang="en-IN" dirty="0"/>
              <a:t>Nonpolar lipids, namely triglycerides, are utilized as fuel and to store energy.</a:t>
            </a:r>
          </a:p>
          <a:p>
            <a:r>
              <a:rPr lang="en-IN" dirty="0"/>
              <a:t>Polar lipids, that could form a barrier with an external water environment, are utilized in membranes. Polar lipids comprise </a:t>
            </a:r>
            <a:r>
              <a:rPr lang="en-IN" dirty="0" err="1"/>
              <a:t>sphingolipids</a:t>
            </a:r>
            <a:r>
              <a:rPr lang="en-IN" dirty="0"/>
              <a:t> and </a:t>
            </a:r>
            <a:r>
              <a:rPr lang="en-IN" dirty="0" err="1"/>
              <a:t>glycerophospholipids</a:t>
            </a:r>
            <a:r>
              <a:rPr lang="en-IN" dirty="0"/>
              <a:t>.</a:t>
            </a:r>
          </a:p>
          <a:p>
            <a:r>
              <a:rPr lang="en-IN" dirty="0"/>
              <a:t>Fatty acids are pivotal components of all these lipids.</a:t>
            </a:r>
          </a:p>
          <a:p>
            <a:endParaRPr lang="en-IN" dirty="0"/>
          </a:p>
        </p:txBody>
      </p:sp>
    </p:spTree>
    <p:extLst>
      <p:ext uri="{BB962C8B-B14F-4D97-AF65-F5344CB8AC3E}">
        <p14:creationId xmlns:p14="http://schemas.microsoft.com/office/powerpoint/2010/main" xmlns="" val="4098778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Classification of Lipids</a:t>
            </a:r>
            <a:br>
              <a:rPr lang="en-IN" dirty="0"/>
            </a:br>
            <a:endParaRPr lang="en-IN" dirty="0"/>
          </a:p>
        </p:txBody>
      </p:sp>
      <p:sp>
        <p:nvSpPr>
          <p:cNvPr id="3" name="Content Placeholder 2"/>
          <p:cNvSpPr>
            <a:spLocks noGrp="1"/>
          </p:cNvSpPr>
          <p:nvPr>
            <p:ph idx="1"/>
          </p:nvPr>
        </p:nvSpPr>
        <p:spPr/>
        <p:txBody>
          <a:bodyPr/>
          <a:lstStyle/>
          <a:p>
            <a:endParaRPr lang="en-IN" dirty="0"/>
          </a:p>
        </p:txBody>
      </p:sp>
      <p:pic>
        <p:nvPicPr>
          <p:cNvPr id="2050" name="Picture 2" descr="Lipids | Definition, Examples, Diagrams"/>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52400" y="2064327"/>
            <a:ext cx="8719551" cy="394253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688801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lgn="just"/>
            <a:r>
              <a:rPr lang="en-US" dirty="0"/>
              <a:t>Most </a:t>
            </a:r>
            <a:r>
              <a:rPr lang="en-US" b="1" dirty="0"/>
              <a:t>lipids</a:t>
            </a:r>
            <a:r>
              <a:rPr lang="en-US" dirty="0"/>
              <a:t>, such as triglycerides, are nonpolar and therefore very hydrophobic molecules. They do not dissolve in water. To be transported in watery blood, such molecules first must be made more water-soluble by combining them with proteins produced by the liver and intestine. The lipid and protein combinations </a:t>
            </a:r>
            <a:r>
              <a:rPr lang="en-US" dirty="0" smtClean="0"/>
              <a:t>thus formed </a:t>
            </a:r>
            <a:r>
              <a:rPr lang="en-US" dirty="0"/>
              <a:t>are  </a:t>
            </a:r>
            <a:r>
              <a:rPr lang="en-US" b="1" dirty="0"/>
              <a:t>lipoproteins </a:t>
            </a:r>
            <a:endParaRPr lang="en-IN" dirty="0"/>
          </a:p>
        </p:txBody>
      </p:sp>
    </p:spTree>
    <p:extLst>
      <p:ext uri="{BB962C8B-B14F-4D97-AF65-F5344CB8AC3E}">
        <p14:creationId xmlns:p14="http://schemas.microsoft.com/office/powerpoint/2010/main" xmlns="" val="361130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Chylomicrons</a:t>
            </a:r>
            <a:endParaRPr lang="en-IN" dirty="0"/>
          </a:p>
        </p:txBody>
      </p:sp>
      <p:sp>
        <p:nvSpPr>
          <p:cNvPr id="3" name="Content Placeholder 2"/>
          <p:cNvSpPr>
            <a:spLocks noGrp="1"/>
          </p:cNvSpPr>
          <p:nvPr>
            <p:ph idx="1"/>
          </p:nvPr>
        </p:nvSpPr>
        <p:spPr/>
        <p:txBody>
          <a:bodyPr/>
          <a:lstStyle/>
          <a:p>
            <a:pPr algn="just"/>
            <a:r>
              <a:rPr lang="en-US" dirty="0"/>
              <a:t>which form in mucosal </a:t>
            </a:r>
            <a:r>
              <a:rPr lang="en-US" dirty="0" smtClean="0"/>
              <a:t>epithelial </a:t>
            </a:r>
            <a:r>
              <a:rPr lang="en-US" dirty="0"/>
              <a:t>cells of the small intestine, transport </a:t>
            </a:r>
            <a:r>
              <a:rPr lang="en-US" i="1" dirty="0"/>
              <a:t>dietary </a:t>
            </a:r>
            <a:r>
              <a:rPr lang="en-US" dirty="0"/>
              <a:t>(ingested) lipids to adipose tissue for storage. They contain about 1–2% proteins, 85% triglycerides, 7% phospholipids, and 6–7% </a:t>
            </a:r>
            <a:r>
              <a:rPr lang="en-US" dirty="0" smtClean="0"/>
              <a:t>cholesterol</a:t>
            </a:r>
            <a:r>
              <a:rPr lang="en-US" dirty="0"/>
              <a:t>, plus a small amount of fat-soluble vitamins</a:t>
            </a:r>
            <a:endParaRPr lang="en-IN" dirty="0"/>
          </a:p>
        </p:txBody>
      </p:sp>
    </p:spTree>
    <p:extLst>
      <p:ext uri="{BB962C8B-B14F-4D97-AF65-F5344CB8AC3E}">
        <p14:creationId xmlns:p14="http://schemas.microsoft.com/office/powerpoint/2010/main" xmlns="" val="3312023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TotalTime>
  <Words>1086</Words>
  <Application>Microsoft Office PowerPoint</Application>
  <PresentationFormat>On-screen Show (4:3)</PresentationFormat>
  <Paragraphs>66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Lipid Metabolism</vt:lpstr>
      <vt:lpstr>Classification</vt:lpstr>
      <vt:lpstr>Properties of Lipids </vt:lpstr>
      <vt:lpstr>Lipid Structure </vt:lpstr>
      <vt:lpstr>Slide 5</vt:lpstr>
      <vt:lpstr>Saponifiable Lipids </vt:lpstr>
      <vt:lpstr>Classification of Lipids </vt:lpstr>
      <vt:lpstr>Slide 8</vt:lpstr>
      <vt:lpstr>Chylomicrons</vt:lpstr>
      <vt:lpstr>Very-low-density lipoproteins (VLDLs)</vt:lpstr>
      <vt:lpstr>low-density lipoproteins (LDLs)</vt:lpstr>
      <vt:lpstr>High-density lipoproteins (HDLs)</vt:lpstr>
      <vt:lpstr> Sources and Significance of Blood Cholesterol </vt:lpstr>
      <vt:lpstr>The Fate of Lipids</vt:lpstr>
      <vt:lpstr>Triglyceride Storage</vt:lpstr>
      <vt:lpstr>Lipolysis</vt:lpstr>
      <vt:lpstr>Lipolysis</vt:lpstr>
      <vt:lpstr>Lipolysis</vt:lpstr>
      <vt:lpstr>Lipolysis</vt:lpstr>
      <vt:lpstr>Lipolysis</vt:lpstr>
      <vt:lpstr>Lipid Anabolism: Lipogenesis</vt:lpstr>
      <vt:lpstr>Slide 22</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Lipid Metabolism</dc:title>
  <dc:creator>Admin</dc:creator>
  <cp:lastModifiedBy>Admin</cp:lastModifiedBy>
  <cp:revision>24</cp:revision>
  <dcterms:created xsi:type="dcterms:W3CDTF">2006-08-16T00:00:00Z</dcterms:created>
  <dcterms:modified xsi:type="dcterms:W3CDTF">2021-04-01T08:09:56Z</dcterms:modified>
</cp:coreProperties>
</file>